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30274895" cy="4280344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9AE"/>
    <a:srgbClr val="243E4B"/>
    <a:srgbClr val="EF5B5B"/>
    <a:srgbClr val="F6D8AE"/>
    <a:srgbClr val="72A5AC"/>
    <a:srgbClr val="F4D35E"/>
    <a:srgbClr val="0EAD69"/>
    <a:srgbClr val="D6EBE8"/>
    <a:srgbClr val="EFBB1C"/>
    <a:srgbClr val="EFB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33" d="100"/>
          <a:sy n="33" d="100"/>
        </p:scale>
        <p:origin x="566" y="19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5"/>
            </a:lvl1pPr>
            <a:lvl2pPr marL="1513840" indent="0" algn="ctr">
              <a:buNone/>
              <a:defRPr sz="6620"/>
            </a:lvl2pPr>
            <a:lvl3pPr marL="3027680" indent="0" algn="ctr">
              <a:buNone/>
              <a:defRPr sz="5960"/>
            </a:lvl3pPr>
            <a:lvl4pPr marL="4541520" indent="0" algn="ctr">
              <a:buNone/>
              <a:defRPr sz="5295"/>
            </a:lvl4pPr>
            <a:lvl5pPr marL="6054725" indent="0" algn="ctr">
              <a:buNone/>
              <a:defRPr sz="5295"/>
            </a:lvl5pPr>
            <a:lvl6pPr marL="7568565" indent="0" algn="ctr">
              <a:buNone/>
              <a:defRPr sz="5295"/>
            </a:lvl6pPr>
            <a:lvl7pPr marL="9082405" indent="0" algn="ctr">
              <a:buNone/>
              <a:defRPr sz="5295"/>
            </a:lvl7pPr>
            <a:lvl8pPr marL="10596245" indent="0" algn="ctr">
              <a:buNone/>
              <a:defRPr sz="5295"/>
            </a:lvl8pPr>
            <a:lvl9pPr marL="12110085" indent="0" algn="ctr">
              <a:buNone/>
              <a:defRPr sz="52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5">
                <a:solidFill>
                  <a:schemeClr val="tx1"/>
                </a:solidFill>
              </a:defRPr>
            </a:lvl1pPr>
            <a:lvl2pPr marL="1513840" indent="0">
              <a:buNone/>
              <a:defRPr sz="6620">
                <a:solidFill>
                  <a:schemeClr val="tx1">
                    <a:tint val="75000"/>
                  </a:schemeClr>
                </a:solidFill>
              </a:defRPr>
            </a:lvl2pPr>
            <a:lvl3pPr marL="3027680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520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4pPr>
            <a:lvl5pPr marL="6054725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5pPr>
            <a:lvl6pPr marL="7568565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6pPr>
            <a:lvl7pPr marL="9082405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7pPr>
            <a:lvl8pPr marL="10596245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8pPr>
            <a:lvl9pPr marL="12110085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840" indent="0">
              <a:buNone/>
              <a:defRPr sz="6620" b="1"/>
            </a:lvl2pPr>
            <a:lvl3pPr marL="3027680" indent="0">
              <a:buNone/>
              <a:defRPr sz="5960" b="1"/>
            </a:lvl3pPr>
            <a:lvl4pPr marL="4541520" indent="0">
              <a:buNone/>
              <a:defRPr sz="5295" b="1"/>
            </a:lvl4pPr>
            <a:lvl5pPr marL="6054725" indent="0">
              <a:buNone/>
              <a:defRPr sz="5295" b="1"/>
            </a:lvl5pPr>
            <a:lvl6pPr marL="7568565" indent="0">
              <a:buNone/>
              <a:defRPr sz="5295" b="1"/>
            </a:lvl6pPr>
            <a:lvl7pPr marL="9082405" indent="0">
              <a:buNone/>
              <a:defRPr sz="5295" b="1"/>
            </a:lvl7pPr>
            <a:lvl8pPr marL="10596245" indent="0">
              <a:buNone/>
              <a:defRPr sz="5295" b="1"/>
            </a:lvl8pPr>
            <a:lvl9pPr marL="12110085" indent="0">
              <a:buNone/>
              <a:defRPr sz="529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840" indent="0">
              <a:buNone/>
              <a:defRPr sz="6620" b="1"/>
            </a:lvl2pPr>
            <a:lvl3pPr marL="3027680" indent="0">
              <a:buNone/>
              <a:defRPr sz="5960" b="1"/>
            </a:lvl3pPr>
            <a:lvl4pPr marL="4541520" indent="0">
              <a:buNone/>
              <a:defRPr sz="5295" b="1"/>
            </a:lvl4pPr>
            <a:lvl5pPr marL="6054725" indent="0">
              <a:buNone/>
              <a:defRPr sz="5295" b="1"/>
            </a:lvl5pPr>
            <a:lvl6pPr marL="7568565" indent="0">
              <a:buNone/>
              <a:defRPr sz="5295" b="1"/>
            </a:lvl6pPr>
            <a:lvl7pPr marL="9082405" indent="0">
              <a:buNone/>
              <a:defRPr sz="5295" b="1"/>
            </a:lvl7pPr>
            <a:lvl8pPr marL="10596245" indent="0">
              <a:buNone/>
              <a:defRPr sz="5295" b="1"/>
            </a:lvl8pPr>
            <a:lvl9pPr marL="12110085" indent="0">
              <a:buNone/>
              <a:defRPr sz="529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0"/>
            </a:lvl2pPr>
            <a:lvl3pPr>
              <a:defRPr sz="7945"/>
            </a:lvl3pPr>
            <a:lvl4pPr>
              <a:defRPr sz="6620"/>
            </a:lvl4pPr>
            <a:lvl5pPr>
              <a:defRPr sz="6620"/>
            </a:lvl5pPr>
            <a:lvl6pPr>
              <a:defRPr sz="6620"/>
            </a:lvl6pPr>
            <a:lvl7pPr>
              <a:defRPr sz="6620"/>
            </a:lvl7pPr>
            <a:lvl8pPr>
              <a:defRPr sz="6620"/>
            </a:lvl8pPr>
            <a:lvl9pPr>
              <a:defRPr sz="662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5"/>
            </a:lvl1pPr>
            <a:lvl2pPr marL="1513840" indent="0">
              <a:buNone/>
              <a:defRPr sz="4635"/>
            </a:lvl2pPr>
            <a:lvl3pPr marL="3027680" indent="0">
              <a:buNone/>
              <a:defRPr sz="3975"/>
            </a:lvl3pPr>
            <a:lvl4pPr marL="4541520" indent="0">
              <a:buNone/>
              <a:defRPr sz="3310"/>
            </a:lvl4pPr>
            <a:lvl5pPr marL="6054725" indent="0">
              <a:buNone/>
              <a:defRPr sz="3310"/>
            </a:lvl5pPr>
            <a:lvl6pPr marL="7568565" indent="0">
              <a:buNone/>
              <a:defRPr sz="3310"/>
            </a:lvl6pPr>
            <a:lvl7pPr marL="9082405" indent="0">
              <a:buNone/>
              <a:defRPr sz="3310"/>
            </a:lvl7pPr>
            <a:lvl8pPr marL="10596245" indent="0">
              <a:buNone/>
              <a:defRPr sz="3310"/>
            </a:lvl8pPr>
            <a:lvl9pPr marL="12110085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840" indent="0">
              <a:buNone/>
              <a:defRPr sz="9270"/>
            </a:lvl2pPr>
            <a:lvl3pPr marL="3027680" indent="0">
              <a:buNone/>
              <a:defRPr sz="7945"/>
            </a:lvl3pPr>
            <a:lvl4pPr marL="4541520" indent="0">
              <a:buNone/>
              <a:defRPr sz="6620"/>
            </a:lvl4pPr>
            <a:lvl5pPr marL="6054725" indent="0">
              <a:buNone/>
              <a:defRPr sz="6620"/>
            </a:lvl5pPr>
            <a:lvl6pPr marL="7568565" indent="0">
              <a:buNone/>
              <a:defRPr sz="6620"/>
            </a:lvl6pPr>
            <a:lvl7pPr marL="9082405" indent="0">
              <a:buNone/>
              <a:defRPr sz="6620"/>
            </a:lvl7pPr>
            <a:lvl8pPr marL="10596245" indent="0">
              <a:buNone/>
              <a:defRPr sz="6620"/>
            </a:lvl8pPr>
            <a:lvl9pPr marL="12110085" indent="0">
              <a:buNone/>
              <a:defRPr sz="66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5"/>
            </a:lvl1pPr>
            <a:lvl2pPr marL="1513840" indent="0">
              <a:buNone/>
              <a:defRPr sz="4635"/>
            </a:lvl2pPr>
            <a:lvl3pPr marL="3027680" indent="0">
              <a:buNone/>
              <a:defRPr sz="3975"/>
            </a:lvl3pPr>
            <a:lvl4pPr marL="4541520" indent="0">
              <a:buNone/>
              <a:defRPr sz="3310"/>
            </a:lvl4pPr>
            <a:lvl5pPr marL="6054725" indent="0">
              <a:buNone/>
              <a:defRPr sz="3310"/>
            </a:lvl5pPr>
            <a:lvl6pPr marL="7568565" indent="0">
              <a:buNone/>
              <a:defRPr sz="3310"/>
            </a:lvl6pPr>
            <a:lvl7pPr marL="9082405" indent="0">
              <a:buNone/>
              <a:defRPr sz="3310"/>
            </a:lvl7pPr>
            <a:lvl8pPr marL="10596245" indent="0">
              <a:buNone/>
              <a:defRPr sz="3310"/>
            </a:lvl8pPr>
            <a:lvl9pPr marL="12110085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027680" rtl="0" eaLnBrk="1" latinLnBrk="0" hangingPunct="1">
        <a:lnSpc>
          <a:spcPct val="90000"/>
        </a:lnSpc>
        <a:spcBef>
          <a:spcPct val="0"/>
        </a:spcBef>
        <a:buNone/>
        <a:defRPr sz="145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920" indent="-756920" algn="l" defTabSz="3027680" rtl="0" eaLnBrk="1" latinLnBrk="0" hangingPunct="1">
        <a:lnSpc>
          <a:spcPct val="90000"/>
        </a:lnSpc>
        <a:spcBef>
          <a:spcPts val="3310"/>
        </a:spcBef>
        <a:buFont typeface="Arial" panose="020B0604020202020204" pitchFamily="34" charset="0"/>
        <a:buChar char="•"/>
        <a:defRPr sz="9270" kern="1200">
          <a:solidFill>
            <a:schemeClr val="tx1"/>
          </a:solidFill>
          <a:latin typeface="+mn-lt"/>
          <a:ea typeface="+mn-ea"/>
          <a:cs typeface="+mn-cs"/>
        </a:defRPr>
      </a:lvl1pPr>
      <a:lvl2pPr marL="2270760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5" kern="1200">
          <a:solidFill>
            <a:schemeClr val="tx1"/>
          </a:solidFill>
          <a:latin typeface="+mn-lt"/>
          <a:ea typeface="+mn-ea"/>
          <a:cs typeface="+mn-cs"/>
        </a:defRPr>
      </a:lvl2pPr>
      <a:lvl3pPr marL="3784600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0" kern="1200">
          <a:solidFill>
            <a:schemeClr val="tx1"/>
          </a:solidFill>
          <a:latin typeface="+mn-lt"/>
          <a:ea typeface="+mn-ea"/>
          <a:cs typeface="+mn-cs"/>
        </a:defRPr>
      </a:lvl3pPr>
      <a:lvl4pPr marL="529780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64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48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2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16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700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84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68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52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72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56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0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4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1008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35E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>
            <a:off x="9916045" y="38690312"/>
            <a:ext cx="18941531" cy="2732932"/>
          </a:xfrm>
          <a:prstGeom prst="rect">
            <a:avLst/>
          </a:prstGeom>
          <a:solidFill>
            <a:srgbClr val="F6D8A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reeform: Shape 115"/>
          <p:cNvSpPr/>
          <p:nvPr/>
        </p:nvSpPr>
        <p:spPr>
          <a:xfrm>
            <a:off x="973395" y="20215407"/>
            <a:ext cx="27866654" cy="10934798"/>
          </a:xfrm>
          <a:custGeom>
            <a:avLst/>
            <a:gdLst>
              <a:gd name="connsiteX0" fmla="*/ 0 w 27792947"/>
              <a:gd name="connsiteY0" fmla="*/ 0 h 10708105"/>
              <a:gd name="connsiteX1" fmla="*/ 0 w 27792947"/>
              <a:gd name="connsiteY1" fmla="*/ 10708105 h 10708105"/>
              <a:gd name="connsiteX2" fmla="*/ 27792947 w 27792947"/>
              <a:gd name="connsiteY2" fmla="*/ 10708105 h 10708105"/>
              <a:gd name="connsiteX3" fmla="*/ 27792947 w 27792947"/>
              <a:gd name="connsiteY3" fmla="*/ 5462337 h 10708105"/>
              <a:gd name="connsiteX4" fmla="*/ 15376358 w 27792947"/>
              <a:gd name="connsiteY4" fmla="*/ 5462337 h 10708105"/>
              <a:gd name="connsiteX5" fmla="*/ 15376358 w 27792947"/>
              <a:gd name="connsiteY5" fmla="*/ 48126 h 10708105"/>
              <a:gd name="connsiteX6" fmla="*/ 0 w 27792947"/>
              <a:gd name="connsiteY6" fmla="*/ 0 h 1070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92947" h="10708105">
                <a:moveTo>
                  <a:pt x="0" y="0"/>
                </a:moveTo>
                <a:lnTo>
                  <a:pt x="0" y="10708105"/>
                </a:lnTo>
                <a:lnTo>
                  <a:pt x="27792947" y="10708105"/>
                </a:lnTo>
                <a:lnTo>
                  <a:pt x="27792947" y="5462337"/>
                </a:lnTo>
                <a:lnTo>
                  <a:pt x="15376358" y="5462337"/>
                </a:lnTo>
                <a:lnTo>
                  <a:pt x="15376358" y="48126"/>
                </a:lnTo>
                <a:lnTo>
                  <a:pt x="0" y="0"/>
                </a:lnTo>
                <a:close/>
              </a:path>
            </a:pathLst>
          </a:custGeom>
          <a:solidFill>
            <a:srgbClr val="F6D8A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Freeform: Shape 119"/>
          <p:cNvSpPr/>
          <p:nvPr/>
        </p:nvSpPr>
        <p:spPr>
          <a:xfrm>
            <a:off x="973394" y="7791514"/>
            <a:ext cx="27866653" cy="11056925"/>
          </a:xfrm>
          <a:custGeom>
            <a:avLst/>
            <a:gdLst>
              <a:gd name="connsiteX0" fmla="*/ 0 w 27697471"/>
              <a:gd name="connsiteY0" fmla="*/ 0 h 10736826"/>
              <a:gd name="connsiteX1" fmla="*/ 0 w 27697471"/>
              <a:gd name="connsiteY1" fmla="*/ 10736826 h 10736826"/>
              <a:gd name="connsiteX2" fmla="*/ 15456309 w 27697471"/>
              <a:gd name="connsiteY2" fmla="*/ 10736826 h 10736826"/>
              <a:gd name="connsiteX3" fmla="*/ 15456309 w 27697471"/>
              <a:gd name="connsiteY3" fmla="*/ 3716593 h 10736826"/>
              <a:gd name="connsiteX4" fmla="*/ 27697471 w 27697471"/>
              <a:gd name="connsiteY4" fmla="*/ 3716593 h 10736826"/>
              <a:gd name="connsiteX5" fmla="*/ 27697471 w 27697471"/>
              <a:gd name="connsiteY5" fmla="*/ 58993 h 10736826"/>
              <a:gd name="connsiteX6" fmla="*/ 0 w 27697471"/>
              <a:gd name="connsiteY6" fmla="*/ 0 h 1073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97471" h="10736826">
                <a:moveTo>
                  <a:pt x="0" y="0"/>
                </a:moveTo>
                <a:lnTo>
                  <a:pt x="0" y="10736826"/>
                </a:lnTo>
                <a:lnTo>
                  <a:pt x="15456309" y="10736826"/>
                </a:lnTo>
                <a:lnTo>
                  <a:pt x="15456309" y="3716593"/>
                </a:lnTo>
                <a:lnTo>
                  <a:pt x="27697471" y="3716593"/>
                </a:lnTo>
                <a:lnTo>
                  <a:pt x="27697471" y="58993"/>
                </a:lnTo>
                <a:lnTo>
                  <a:pt x="0" y="0"/>
                </a:lnTo>
                <a:close/>
              </a:path>
            </a:pathLst>
          </a:custGeom>
          <a:solidFill>
            <a:srgbClr val="F6D8A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-1" y="742950"/>
            <a:ext cx="30275213" cy="5248477"/>
          </a:xfrm>
          <a:prstGeom prst="rect">
            <a:avLst/>
          </a:prstGeom>
          <a:solidFill>
            <a:srgbClr val="243E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biLevel thresh="75000"/>
          </a:blip>
          <a:stretch>
            <a:fillRect/>
          </a:stretch>
        </p:blipFill>
        <p:spPr>
          <a:xfrm>
            <a:off x="727342" y="1193437"/>
            <a:ext cx="6022358" cy="1576226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123" b="8682"/>
          <a:stretch>
            <a:fillRect/>
          </a:stretch>
        </p:blipFill>
        <p:spPr>
          <a:xfrm>
            <a:off x="26212289" y="1117237"/>
            <a:ext cx="3630548" cy="18091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38201" y="1672621"/>
            <a:ext cx="167828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latin typeface="Montserrat" panose="00000500000000000000" pitchFamily="2" charset="0"/>
              </a:rPr>
              <a:t>Last-Mile Collaboration</a:t>
            </a:r>
            <a:endParaRPr lang="en-GB" sz="7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6101" y="4137991"/>
            <a:ext cx="1541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Keyang Zhang</a:t>
            </a:r>
            <a:r>
              <a:rPr lang="en-GB" sz="3200" b="1" baseline="30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r>
              <a:rPr lang="en-GB" sz="3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Jose Escribano-Macias</a:t>
            </a:r>
            <a:r>
              <a:rPr lang="en-GB" sz="3200" b="1" baseline="30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r>
              <a:rPr lang="en-GB" sz="3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Dario Paccagnan</a:t>
            </a:r>
            <a:r>
              <a:rPr lang="en-GB" sz="3200" b="1" baseline="30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r>
              <a:rPr lang="en-GB" sz="3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Panagiotis Angeloudis</a:t>
            </a:r>
            <a:r>
              <a:rPr lang="en-GB" sz="3200" b="1" baseline="30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endParaRPr lang="en-GB" sz="3200" b="1" baseline="300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71464" y="5440143"/>
            <a:ext cx="8848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GB" sz="2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Contact: keyang.zhang20@imperial.ac.uk</a:t>
            </a:r>
            <a:endParaRPr lang="en-GB" sz="28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3372" y="3027707"/>
            <a:ext cx="231525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Montserrat" panose="00000500000000000000" pitchFamily="2" charset="0"/>
              </a:rPr>
              <a:t>Iterative </a:t>
            </a:r>
            <a:r>
              <a:rPr lang="en-GB" sz="6600" b="1" dirty="0">
                <a:solidFill>
                  <a:schemeClr val="bg1"/>
                </a:solidFill>
                <a:latin typeface="Montserrat" panose="00000500000000000000" pitchFamily="2" charset="0"/>
              </a:rPr>
              <a:t>Mechanism with Performance Guarantees</a:t>
            </a:r>
            <a:endParaRPr lang="en-US" sz="6600" dirty="0"/>
          </a:p>
        </p:txBody>
      </p:sp>
      <p:sp>
        <p:nvSpPr>
          <p:cNvPr id="25" name="Rectangle 24"/>
          <p:cNvSpPr/>
          <p:nvPr/>
        </p:nvSpPr>
        <p:spPr>
          <a:xfrm>
            <a:off x="1852400" y="7285644"/>
            <a:ext cx="15521200" cy="922811"/>
          </a:xfrm>
          <a:prstGeom prst="rect">
            <a:avLst/>
          </a:prstGeom>
          <a:solidFill>
            <a:srgbClr val="243E4B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Introduction: Competitive and Fragmented Last-mile Market  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683376" y="4817388"/>
            <a:ext cx="9600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[1] Centre for Transport Studies, Imperial Collage London</a:t>
            </a:r>
            <a:endParaRPr lang="en-GB" sz="28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2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[2] Department of Computing, Imperial College London</a:t>
            </a:r>
            <a:endParaRPr lang="en-GB" sz="28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50276" y="11712092"/>
            <a:ext cx="7172191" cy="6397938"/>
          </a:xfrm>
          <a:prstGeom prst="rect">
            <a:avLst/>
          </a:prstGeom>
          <a:noFill/>
          <a:ln w="28575">
            <a:solidFill>
              <a:srgbClr val="243E4B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973393" y="32046868"/>
            <a:ext cx="8614903" cy="9376376"/>
          </a:xfrm>
          <a:prstGeom prst="rect">
            <a:avLst/>
          </a:prstGeom>
          <a:solidFill>
            <a:srgbClr val="F6D8A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 descr="A picture containing art&#10;&#10;Description automatically generated with medium confidenc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9103" r="9857" b="5472"/>
          <a:stretch>
            <a:fillRect/>
          </a:stretch>
        </p:blipFill>
        <p:spPr>
          <a:xfrm>
            <a:off x="1877389" y="35797436"/>
            <a:ext cx="6454948" cy="4542039"/>
          </a:xfrm>
          <a:prstGeom prst="rect">
            <a:avLst/>
          </a:prstGeom>
        </p:spPr>
      </p:pic>
      <p:pic>
        <p:nvPicPr>
          <p:cNvPr id="7" name="Picture 6" descr="A picture containing land vehicle, car, vehicle, wheel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442" y="12038232"/>
            <a:ext cx="12077605" cy="13291416"/>
          </a:xfrm>
          <a:prstGeom prst="rect">
            <a:avLst/>
          </a:prstGeom>
          <a:ln w="28575"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5" name="TextBox 84"/>
          <p:cNvSpPr txBox="1"/>
          <p:nvPr/>
        </p:nvSpPr>
        <p:spPr>
          <a:xfrm>
            <a:off x="1792271" y="8585663"/>
            <a:ext cx="1334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The last-mile urban freight market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is characterized by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898516" y="32046867"/>
            <a:ext cx="18941531" cy="6054106"/>
          </a:xfrm>
          <a:prstGeom prst="rect">
            <a:avLst/>
          </a:prstGeom>
          <a:solidFill>
            <a:srgbClr val="F6D8A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A picture containing screenshot, line, plot, diagram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2625" y="32779067"/>
            <a:ext cx="5852172" cy="4389129"/>
          </a:xfrm>
          <a:prstGeom prst="rect">
            <a:avLst/>
          </a:prstGeom>
        </p:spPr>
      </p:pic>
      <p:pic>
        <p:nvPicPr>
          <p:cNvPr id="44" name="Picture 43" descr="A picture containing screenshot, line&#10;&#10;Description automatically generate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242" y="32779067"/>
            <a:ext cx="5852172" cy="4389129"/>
          </a:xfrm>
          <a:prstGeom prst="rect">
            <a:avLst/>
          </a:prstGeom>
        </p:spPr>
      </p:pic>
      <p:pic>
        <p:nvPicPr>
          <p:cNvPr id="46" name="Picture 45" descr="A picture containing screenshot, nature&#10;&#10;Description automatically generate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60" y="32779067"/>
            <a:ext cx="5852172" cy="4389129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1852400" y="31571340"/>
            <a:ext cx="6454948" cy="922811"/>
          </a:xfrm>
          <a:prstGeom prst="rect">
            <a:avLst/>
          </a:prstGeom>
          <a:solidFill>
            <a:srgbClr val="243E4B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Agent-based Simulation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6699820" y="31523416"/>
            <a:ext cx="5191671" cy="922811"/>
          </a:xfrm>
          <a:prstGeom prst="rect">
            <a:avLst/>
          </a:prstGeom>
          <a:solidFill>
            <a:srgbClr val="243E4B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Empirical Results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09955" y="11919000"/>
            <a:ext cx="618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EF5B5B"/>
                </a:solidFill>
              </a:rPr>
              <a:t>Consolidated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– Market dominated by 1-5 major players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2052980" y="16381660"/>
            <a:ext cx="61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EAD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Fragmented</a:t>
            </a:r>
            <a:r>
              <a:rPr lang="en-US" altLang="zh-CN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– Highly competitive market without dominant players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75172" y="15315816"/>
            <a:ext cx="486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UK Freight and logistics Market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rrow: Left 31"/>
          <p:cNvSpPr/>
          <p:nvPr/>
        </p:nvSpPr>
        <p:spPr>
          <a:xfrm>
            <a:off x="2142133" y="15288901"/>
            <a:ext cx="1051813" cy="423163"/>
          </a:xfrm>
          <a:prstGeom prst="leftArrow">
            <a:avLst/>
          </a:prstGeom>
          <a:solidFill>
            <a:srgbClr val="243E4B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 112"/>
          <p:cNvSpPr/>
          <p:nvPr/>
        </p:nvSpPr>
        <p:spPr>
          <a:xfrm>
            <a:off x="1518626" y="11928725"/>
            <a:ext cx="353127" cy="4641201"/>
          </a:xfrm>
          <a:prstGeom prst="rect">
            <a:avLst/>
          </a:prstGeom>
          <a:gradFill>
            <a:gsLst>
              <a:gs pos="0">
                <a:srgbClr val="EF5B5B"/>
              </a:gs>
              <a:gs pos="57000">
                <a:srgbClr val="F4D35E"/>
              </a:gs>
              <a:gs pos="43000">
                <a:srgbClr val="F4D35E"/>
              </a:gs>
              <a:gs pos="100000">
                <a:srgbClr val="0EAD6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990922" y="41603151"/>
            <a:ext cx="27866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GB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Mordor Intelligence. (2021) UNITED KINGDOM FREIGHT AND LOGISTICS MARKET - GROWTH, TRENDS, COVID-19 IMPACT, AND FORECASTS (2022 - 2027). Available from: https://www.mordorintelligence.com/industry-reports/united-kingdom-freight-logistics-market-study.</a:t>
            </a:r>
            <a:endParaRPr lang="en-GB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135157" y="21264969"/>
            <a:ext cx="14719775" cy="4232840"/>
            <a:chOff x="1697269" y="21264969"/>
            <a:chExt cx="14157663" cy="4232840"/>
          </a:xfrm>
        </p:grpSpPr>
        <p:sp>
          <p:nvSpPr>
            <p:cNvPr id="48" name="Rectangle 47"/>
            <p:cNvSpPr/>
            <p:nvPr/>
          </p:nvSpPr>
          <p:spPr>
            <a:xfrm>
              <a:off x="1807992" y="22770041"/>
              <a:ext cx="2410688" cy="759088"/>
            </a:xfrm>
            <a:prstGeom prst="rect">
              <a:avLst/>
            </a:prstGeom>
            <a:solidFill>
              <a:srgbClr val="F2EE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Last-mile Market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38395" y="21670078"/>
              <a:ext cx="2193558" cy="759088"/>
            </a:xfrm>
            <a:prstGeom prst="rect">
              <a:avLst/>
            </a:prstGeom>
            <a:solidFill>
              <a:srgbClr val="73A8A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Carrier’s Welfare Allocation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538396" y="23835498"/>
              <a:ext cx="2193557" cy="759088"/>
            </a:xfrm>
            <a:prstGeom prst="rect">
              <a:avLst/>
            </a:prstGeom>
            <a:solidFill>
              <a:srgbClr val="D6EBE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Customer Reallocation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156809" y="21667891"/>
              <a:ext cx="2193558" cy="759088"/>
            </a:xfrm>
            <a:prstGeom prst="rect">
              <a:avLst/>
            </a:prstGeom>
            <a:solidFill>
              <a:srgbClr val="73A8A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Distributed Welfare Game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775222" y="21677414"/>
              <a:ext cx="2193558" cy="759088"/>
            </a:xfrm>
            <a:prstGeom prst="rect">
              <a:avLst/>
            </a:prstGeom>
            <a:solidFill>
              <a:srgbClr val="73A8A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Learning Dynamics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156808" y="23816244"/>
              <a:ext cx="2193557" cy="772101"/>
            </a:xfrm>
            <a:prstGeom prst="rect">
              <a:avLst/>
            </a:prstGeom>
            <a:solidFill>
              <a:srgbClr val="D6EBE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Collaboration Mechanism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9775222" y="23822484"/>
              <a:ext cx="2193559" cy="785116"/>
              <a:chOff x="9526874" y="24072448"/>
              <a:chExt cx="2193559" cy="785116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526876" y="24465006"/>
                <a:ext cx="2193557" cy="392558"/>
              </a:xfrm>
              <a:prstGeom prst="rect">
                <a:avLst/>
              </a:prstGeom>
              <a:solidFill>
                <a:srgbClr val="D6EBE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Payment Rule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9526874" y="24072448"/>
                <a:ext cx="2193558" cy="392558"/>
              </a:xfrm>
              <a:prstGeom prst="rect">
                <a:avLst/>
              </a:prstGeom>
              <a:solidFill>
                <a:srgbClr val="73A8A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Allocation Rule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5" name="Straight Arrow Connector 54"/>
            <p:cNvCxnSpPr>
              <a:endCxn id="52" idx="2"/>
            </p:cNvCxnSpPr>
            <p:nvPr/>
          </p:nvCxnSpPr>
          <p:spPr>
            <a:xfrm flipV="1">
              <a:off x="10872001" y="22436502"/>
              <a:ext cx="0" cy="137974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Straight Arrow Connector 57"/>
            <p:cNvCxnSpPr>
              <a:stCxn id="49" idx="3"/>
              <a:endCxn id="51" idx="1"/>
            </p:cNvCxnSpPr>
            <p:nvPr/>
          </p:nvCxnSpPr>
          <p:spPr>
            <a:xfrm flipV="1">
              <a:off x="6731953" y="22047435"/>
              <a:ext cx="424856" cy="218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Straight Arrow Connector 60"/>
            <p:cNvCxnSpPr>
              <a:stCxn id="50" idx="3"/>
              <a:endCxn id="53" idx="1"/>
            </p:cNvCxnSpPr>
            <p:nvPr/>
          </p:nvCxnSpPr>
          <p:spPr>
            <a:xfrm flipV="1">
              <a:off x="6731953" y="24202294"/>
              <a:ext cx="424855" cy="1274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51" idx="3"/>
              <a:endCxn id="52" idx="1"/>
            </p:cNvCxnSpPr>
            <p:nvPr/>
          </p:nvCxnSpPr>
          <p:spPr>
            <a:xfrm>
              <a:off x="9350367" y="22047435"/>
              <a:ext cx="424855" cy="952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/>
            <p:cNvCxnSpPr>
              <a:stCxn id="53" idx="3"/>
            </p:cNvCxnSpPr>
            <p:nvPr/>
          </p:nvCxnSpPr>
          <p:spPr>
            <a:xfrm>
              <a:off x="9350365" y="24202294"/>
              <a:ext cx="424855" cy="853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Rectangle 63"/>
            <p:cNvSpPr/>
            <p:nvPr/>
          </p:nvSpPr>
          <p:spPr>
            <a:xfrm>
              <a:off x="12393636" y="21677414"/>
              <a:ext cx="3036441" cy="759088"/>
            </a:xfrm>
            <a:prstGeom prst="rect">
              <a:avLst/>
            </a:prstGeom>
            <a:solidFill>
              <a:srgbClr val="73A8A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Convergence to Equilibria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700689" y="22920227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Stimulate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12393636" y="23621990"/>
              <a:ext cx="3036440" cy="1174642"/>
              <a:chOff x="12145288" y="23871954"/>
              <a:chExt cx="3036440" cy="1174642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2145288" y="23871954"/>
                <a:ext cx="3036440" cy="392557"/>
              </a:xfrm>
              <a:prstGeom prst="rect">
                <a:avLst/>
              </a:prstGeom>
              <a:solidFill>
                <a:srgbClr val="73A8A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Performance Guarantees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145288" y="24264511"/>
                <a:ext cx="3036440" cy="392557"/>
              </a:xfrm>
              <a:prstGeom prst="rect">
                <a:avLst/>
              </a:prstGeom>
              <a:solidFill>
                <a:srgbClr val="D6EBE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Individual Rationality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2145288" y="24654039"/>
                <a:ext cx="3036440" cy="392557"/>
              </a:xfrm>
              <a:prstGeom prst="rect">
                <a:avLst/>
              </a:prstGeom>
              <a:solidFill>
                <a:srgbClr val="D6EBE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Budget Balance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67" name="Straight Arrow Connector 66"/>
            <p:cNvCxnSpPr>
              <a:stCxn id="64" idx="2"/>
              <a:endCxn id="71" idx="0"/>
            </p:cNvCxnSpPr>
            <p:nvPr/>
          </p:nvCxnSpPr>
          <p:spPr>
            <a:xfrm>
              <a:off x="13911856" y="22436502"/>
              <a:ext cx="0" cy="118548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11577950" y="22885799"/>
              <a:ext cx="2565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Worst-case / Best-case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Straight Arrow Connector 68"/>
            <p:cNvCxnSpPr>
              <a:stCxn id="52" idx="3"/>
              <a:endCxn id="64" idx="1"/>
            </p:cNvCxnSpPr>
            <p:nvPr/>
          </p:nvCxnSpPr>
          <p:spPr>
            <a:xfrm>
              <a:off x="11968780" y="22056959"/>
              <a:ext cx="424856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>
            <a:xfrm flipV="1">
              <a:off x="11968776" y="24200187"/>
              <a:ext cx="499479" cy="1907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0" name="Rectangle 79"/>
            <p:cNvSpPr/>
            <p:nvPr/>
          </p:nvSpPr>
          <p:spPr>
            <a:xfrm>
              <a:off x="1697269" y="21264969"/>
              <a:ext cx="14157663" cy="4232840"/>
            </a:xfrm>
            <a:prstGeom prst="rect">
              <a:avLst/>
            </a:prstGeom>
            <a:noFill/>
            <a:ln w="28575">
              <a:solidFill>
                <a:srgbClr val="20283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19982" y="21667891"/>
              <a:ext cx="2193558" cy="759088"/>
            </a:xfrm>
            <a:prstGeom prst="rect">
              <a:avLst/>
            </a:prstGeom>
            <a:solidFill>
              <a:srgbClr val="73A8A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Customer Perspective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3" name="Straight Arrow Connector 92"/>
            <p:cNvCxnSpPr>
              <a:stCxn id="91" idx="3"/>
            </p:cNvCxnSpPr>
            <p:nvPr/>
          </p:nvCxnSpPr>
          <p:spPr>
            <a:xfrm>
              <a:off x="4113540" y="22047435"/>
              <a:ext cx="41222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9" name="Straight Arrow Connector 98"/>
            <p:cNvCxnSpPr>
              <a:stCxn id="48" idx="0"/>
              <a:endCxn id="91" idx="2"/>
            </p:cNvCxnSpPr>
            <p:nvPr/>
          </p:nvCxnSpPr>
          <p:spPr>
            <a:xfrm flipV="1">
              <a:off x="3013336" y="22426979"/>
              <a:ext cx="3425" cy="34306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Rectangle 102"/>
            <p:cNvSpPr/>
            <p:nvPr/>
          </p:nvSpPr>
          <p:spPr>
            <a:xfrm>
              <a:off x="1919979" y="23838167"/>
              <a:ext cx="2193558" cy="759088"/>
            </a:xfrm>
            <a:prstGeom prst="rect">
              <a:avLst/>
            </a:prstGeom>
            <a:solidFill>
              <a:srgbClr val="D6EBE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Carrier Perspective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4" name="Straight Arrow Connector 103"/>
            <p:cNvCxnSpPr>
              <a:stCxn id="48" idx="2"/>
              <a:endCxn id="103" idx="0"/>
            </p:cNvCxnSpPr>
            <p:nvPr/>
          </p:nvCxnSpPr>
          <p:spPr>
            <a:xfrm>
              <a:off x="3013336" y="23529129"/>
              <a:ext cx="3422" cy="30903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" name="Straight Arrow Connector 106"/>
            <p:cNvCxnSpPr>
              <a:stCxn id="103" idx="3"/>
              <a:endCxn id="50" idx="1"/>
            </p:cNvCxnSpPr>
            <p:nvPr/>
          </p:nvCxnSpPr>
          <p:spPr>
            <a:xfrm flipV="1">
              <a:off x="4113537" y="24215042"/>
              <a:ext cx="424859" cy="266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81" name="Rectangle 80"/>
          <p:cNvSpPr/>
          <p:nvPr/>
        </p:nvSpPr>
        <p:spPr>
          <a:xfrm>
            <a:off x="1852400" y="19821653"/>
            <a:ext cx="11986184" cy="922811"/>
          </a:xfrm>
          <a:prstGeom prst="rect">
            <a:avLst/>
          </a:prstGeom>
          <a:solidFill>
            <a:srgbClr val="243E4B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Methodology: Algorithmic Mechanism Design 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482008" y="32632006"/>
            <a:ext cx="8145883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Case study in the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London area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Realistic customer spatial distribution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Various instance sizes 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Up to 250 carriers 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1000 customers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518626" y="17363266"/>
            <a:ext cx="6893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Figure 1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Competition in UK Freight and Logistics Market</a:t>
            </a:r>
            <a:r>
              <a:rPr lang="en-GB" sz="20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en-GB" sz="2000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092545" y="25967404"/>
            <a:ext cx="18289661" cy="5002894"/>
          </a:xfrm>
          <a:prstGeom prst="rect">
            <a:avLst/>
          </a:prstGeom>
          <a:noFill/>
          <a:ln w="28575">
            <a:solidFill>
              <a:srgbClr val="243E4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20658834" y="26053068"/>
                <a:ext cx="7476581" cy="4925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b="1" dirty="0">
                    <a:solidFill>
                      <a:srgbClr val="243E4B"/>
                    </a:solidFill>
                    <a:latin typeface="Montserrat" panose="00000500000000000000" pitchFamily="2" charset="0"/>
                    <a:cs typeface="Arial" panose="020B0604020202020204" pitchFamily="34" charset="0"/>
                  </a:rPr>
                  <a:t>Key Properties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Non-decreasing system-level profit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Convergency under truthful bidding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Bounded performance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𝑃𝑜𝐴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and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PoS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</m:oMath>
                  </m:oMathPara>
                </a14:m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Individual rationality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Budget balance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8834" y="26053068"/>
                <a:ext cx="7476581" cy="4925516"/>
              </a:xfrm>
              <a:prstGeom prst="rect">
                <a:avLst/>
              </a:prstGeom>
              <a:blipFill rotWithShape="1">
                <a:blip r:embed="rId9"/>
                <a:stretch>
                  <a:fillRect l="-5" t="-354" r="6" b="-9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/>
          <p:cNvSpPr/>
          <p:nvPr/>
        </p:nvSpPr>
        <p:spPr>
          <a:xfrm>
            <a:off x="20136716" y="25985538"/>
            <a:ext cx="8062324" cy="4974242"/>
          </a:xfrm>
          <a:prstGeom prst="rect">
            <a:avLst/>
          </a:prstGeom>
          <a:noFill/>
          <a:ln w="28575">
            <a:solidFill>
              <a:srgbClr val="243E4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TextBox 130"/>
          <p:cNvSpPr txBox="1"/>
          <p:nvPr/>
        </p:nvSpPr>
        <p:spPr>
          <a:xfrm>
            <a:off x="6474829" y="24936253"/>
            <a:ext cx="455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Figure 2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Mechanism design paradigm</a:t>
            </a:r>
            <a:endParaRPr lang="en-GB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855392" y="30540620"/>
            <a:ext cx="7104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Figure 3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Illustrative iterative customer (re)allocation process</a:t>
            </a:r>
            <a:endParaRPr lang="en-GB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431058" y="40578656"/>
            <a:ext cx="7306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Figure 4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Delivery requests generated in the inner London area</a:t>
            </a:r>
            <a:endParaRPr lang="en-GB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6699819" y="38305420"/>
            <a:ext cx="5191671" cy="922811"/>
          </a:xfrm>
          <a:prstGeom prst="rect">
            <a:avLst/>
          </a:prstGeom>
          <a:solidFill>
            <a:srgbClr val="243E4B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0194485" y="39261731"/>
            <a:ext cx="183495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This study proposes an iterative and auction-based mechanism (IAM) for last-mile urban freight collaboration. IAM is individually rational, budge balanced, theoretically convergent and guarantees a non-decreasing and bounded system profit. It scales well and could produce up to 80% cost savings in large-scale instances.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0212016" y="37129634"/>
            <a:ext cx="6043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Figure 5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Guaranteed performance region compared against the worst-case non-collaboration</a:t>
            </a:r>
            <a:endParaRPr lang="en-GB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6452155" y="37129634"/>
            <a:ext cx="6345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Figure 6 </a:t>
            </a:r>
            <a:r>
              <a:rPr lang="en-GB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Polynomially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 increased number of iterations required to termination</a:t>
            </a:r>
            <a:endParaRPr lang="en-GB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2919110" y="37129634"/>
            <a:ext cx="623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Figure 6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Cost savings achieved in various problem sizes</a:t>
            </a:r>
            <a:endParaRPr lang="en-GB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" name="Picture 142" descr="A picture containing line, screenshot&#10;&#10;Description automatically generate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69" y="26031563"/>
            <a:ext cx="18288037" cy="4572009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1792271" y="10061579"/>
            <a:ext cx="26793387" cy="1219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These conditions make it difficult for operators (Carriers) to survive and provide level-of-service guarantees.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Uncoordinated vehicle trips result in additional traffic that further exacerbates urban congestion and emissions.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977809" y="15618804"/>
            <a:ext cx="7163891" cy="2303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GB" sz="3200" b="1" dirty="0">
                <a:solidFill>
                  <a:srgbClr val="243E4B"/>
                </a:solidFill>
                <a:latin typeface="Imperial Sans Text" panose="020B0503020202020204" charset="0"/>
                <a:cs typeface="Imperial Sans Text" panose="020B0503020202020204" charset="0"/>
              </a:rPr>
              <a:t>Research Objective</a:t>
            </a:r>
            <a:endParaRPr lang="en-GB" sz="3200" dirty="0">
              <a:solidFill>
                <a:prstClr val="black"/>
              </a:solidFill>
              <a:latin typeface="Imperial Sans Text" panose="020B0503020202020204" charset="0"/>
              <a:cs typeface="Imperial Sans Text" panose="020B0503020202020204" charset="0"/>
            </a:endParaRPr>
          </a:p>
          <a:p>
            <a:pPr marR="0" lvl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GB" sz="3200" dirty="0">
                <a:solidFill>
                  <a:prstClr val="black"/>
                </a:solidFill>
                <a:latin typeface="Imperial Sans Text" panose="020B0503020202020204" charset="0"/>
                <a:cs typeface="Imperial Sans Text" panose="020B0503020202020204" charset="0"/>
              </a:rPr>
              <a:t>Design a collaboration mechanism</a:t>
            </a:r>
            <a:endParaRPr lang="en-GB" sz="3200" dirty="0">
              <a:solidFill>
                <a:prstClr val="black"/>
              </a:solidFill>
              <a:latin typeface="Imperial Sans Text" panose="020B0503020202020204" charset="0"/>
              <a:cs typeface="Imperial Sans Text" panose="020B0503020202020204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GB" sz="3200" dirty="0">
                <a:solidFill>
                  <a:prstClr val="black"/>
                </a:solidFill>
                <a:latin typeface="Imperial Sans Text" panose="020B0503020202020204" charset="0"/>
                <a:cs typeface="Imperial Sans Text" panose="020B0503020202020204" charset="0"/>
              </a:rPr>
              <a:t>scalable with problem sizes</a:t>
            </a:r>
            <a:endParaRPr lang="en-GB" sz="3200" dirty="0">
              <a:solidFill>
                <a:prstClr val="black"/>
              </a:solidFill>
              <a:latin typeface="Imperial Sans Text" panose="020B0503020202020204" charset="0"/>
              <a:cs typeface="Imperial Sans Text" panose="020B0503020202020204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GB" sz="3200" dirty="0">
                <a:solidFill>
                  <a:prstClr val="black"/>
                </a:solidFill>
                <a:latin typeface="Imperial Sans Text" panose="020B0503020202020204" charset="0"/>
                <a:cs typeface="Imperial Sans Text" panose="020B0503020202020204" charset="0"/>
              </a:rPr>
              <a:t>achieve bounded performance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erial Sans Text" panose="020B0503020202020204" charset="0"/>
              <a:ea typeface="+mn-ea"/>
              <a:cs typeface="Imperial Sans Text" panose="020B050302020202020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792271" y="9353244"/>
            <a:ext cx="6515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█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Proliferation of Small Operators</a:t>
            </a:r>
            <a:endParaRPr lang="en-GB" sz="3200" dirty="0"/>
          </a:p>
        </p:txBody>
      </p:sp>
      <p:sp>
        <p:nvSpPr>
          <p:cNvPr id="154" name="TextBox 153"/>
          <p:cNvSpPr txBox="1"/>
          <p:nvPr/>
        </p:nvSpPr>
        <p:spPr>
          <a:xfrm>
            <a:off x="18445673" y="9353244"/>
            <a:ext cx="4883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█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Super-low Profit Margin</a:t>
            </a:r>
            <a:endParaRPr lang="en-GB" sz="3200" dirty="0"/>
          </a:p>
        </p:txBody>
      </p:sp>
      <p:sp>
        <p:nvSpPr>
          <p:cNvPr id="155" name="TextBox 154"/>
          <p:cNvSpPr txBox="1"/>
          <p:nvPr/>
        </p:nvSpPr>
        <p:spPr>
          <a:xfrm>
            <a:off x="8655679" y="9353244"/>
            <a:ext cx="4883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█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Soaring Fragmentation</a:t>
            </a:r>
            <a:endParaRPr lang="en-GB" sz="3200" dirty="0"/>
          </a:p>
        </p:txBody>
      </p:sp>
      <p:sp>
        <p:nvSpPr>
          <p:cNvPr id="156" name="TextBox 155"/>
          <p:cNvSpPr txBox="1"/>
          <p:nvPr/>
        </p:nvSpPr>
        <p:spPr>
          <a:xfrm>
            <a:off x="13887812" y="9353244"/>
            <a:ext cx="42095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█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Fierce Competition </a:t>
            </a:r>
            <a:endParaRPr lang="en-GB" sz="3200" dirty="0"/>
          </a:p>
        </p:txBody>
      </p:sp>
      <p:sp>
        <p:nvSpPr>
          <p:cNvPr id="157" name="TextBox 156"/>
          <p:cNvSpPr txBox="1"/>
          <p:nvPr/>
        </p:nvSpPr>
        <p:spPr>
          <a:xfrm>
            <a:off x="23677805" y="9353244"/>
            <a:ext cx="4883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█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Demanding Customers </a:t>
            </a:r>
            <a:endParaRPr lang="en-GB" sz="3200" dirty="0"/>
          </a:p>
        </p:txBody>
      </p:sp>
      <p:sp>
        <p:nvSpPr>
          <p:cNvPr id="158" name="Rectangle 157"/>
          <p:cNvSpPr/>
          <p:nvPr/>
        </p:nvSpPr>
        <p:spPr>
          <a:xfrm>
            <a:off x="1250276" y="8424641"/>
            <a:ext cx="27335382" cy="2991817"/>
          </a:xfrm>
          <a:prstGeom prst="rect">
            <a:avLst/>
          </a:prstGeom>
          <a:noFill/>
          <a:ln w="28575">
            <a:solidFill>
              <a:srgbClr val="243E4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TextBox 158"/>
          <p:cNvSpPr txBox="1"/>
          <p:nvPr/>
        </p:nvSpPr>
        <p:spPr>
          <a:xfrm>
            <a:off x="8977809" y="11900184"/>
            <a:ext cx="7163891" cy="3536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GB" sz="3200" b="1" dirty="0">
                <a:solidFill>
                  <a:srgbClr val="243E4B"/>
                </a:solidFill>
                <a:latin typeface="Imperial Sans Text" panose="020B0503020202020204" charset="0"/>
                <a:cs typeface="Imperial Sans Text" panose="020B0503020202020204" charset="0"/>
              </a:rPr>
              <a:t>Research Gap</a:t>
            </a:r>
            <a:endParaRPr lang="en-GB" sz="3200" b="1" dirty="0">
              <a:solidFill>
                <a:srgbClr val="243E4B"/>
              </a:solidFill>
              <a:latin typeface="Imperial Sans Text" panose="020B0503020202020204" charset="0"/>
              <a:cs typeface="Imperial Sans Text" panose="020B0503020202020204" charset="0"/>
            </a:endParaRPr>
          </a:p>
          <a:p>
            <a:pPr marR="0" lvl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GB" sz="3200" dirty="0">
                <a:solidFill>
                  <a:prstClr val="black"/>
                </a:solidFill>
                <a:latin typeface="Imperial Sans Text" panose="020B0503020202020204" charset="0"/>
                <a:cs typeface="Imperial Sans Text" panose="020B0503020202020204" charset="0"/>
              </a:rPr>
              <a:t>Existing models were torn between</a:t>
            </a:r>
            <a:endParaRPr lang="en-GB" sz="3200" dirty="0">
              <a:solidFill>
                <a:prstClr val="black"/>
              </a:solidFill>
              <a:latin typeface="Imperial Sans Text" panose="020B0503020202020204" charset="0"/>
              <a:cs typeface="Imperial Sans Text" panose="020B0503020202020204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GB" sz="3200" dirty="0">
                <a:solidFill>
                  <a:prstClr val="black"/>
                </a:solidFill>
                <a:latin typeface="Imperial Sans Text" panose="020B0503020202020204" charset="0"/>
                <a:cs typeface="Imperial Sans Text" panose="020B0503020202020204" charset="0"/>
              </a:rPr>
              <a:t>profit maximization which entails exponential complexities</a:t>
            </a:r>
            <a:endParaRPr lang="en-GB" sz="3200" dirty="0">
              <a:solidFill>
                <a:prstClr val="black"/>
              </a:solidFill>
              <a:latin typeface="Imperial Sans Text" panose="020B0503020202020204" charset="0"/>
              <a:cs typeface="Imperial Sans Text" panose="020B0503020202020204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GB" sz="3200" dirty="0">
                <a:solidFill>
                  <a:prstClr val="black"/>
                </a:solidFill>
                <a:latin typeface="Imperial Sans Text" panose="020B0503020202020204" charset="0"/>
                <a:cs typeface="Imperial Sans Text" panose="020B0503020202020204" charset="0"/>
              </a:rPr>
              <a:t>simplification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erial Sans Text" panose="020B0503020202020204" charset="0"/>
                <a:ea typeface="+mn-ea"/>
                <a:cs typeface="Imperial Sans Text" panose="020B0503020202020204" charset="0"/>
              </a:rPr>
              <a:t> which uncertainly undermines profit gains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erial Sans Text" panose="020B0503020202020204" charset="0"/>
              <a:ea typeface="+mn-ea"/>
              <a:cs typeface="Imperial Sans Text" panose="020B050302020202020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8751727" y="11689948"/>
            <a:ext cx="7504273" cy="6432830"/>
          </a:xfrm>
          <a:prstGeom prst="rect">
            <a:avLst/>
          </a:prstGeom>
          <a:noFill/>
          <a:ln w="28575">
            <a:solidFill>
              <a:srgbClr val="243E4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2867</Words>
  <Application>WPS 演示</Application>
  <PresentationFormat>Custom</PresentationFormat>
  <Paragraphs>116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7" baseType="lpstr">
      <vt:lpstr>Arial</vt:lpstr>
      <vt:lpstr>宋体</vt:lpstr>
      <vt:lpstr>Wingdings</vt:lpstr>
      <vt:lpstr>Montserrat</vt:lpstr>
      <vt:lpstr>AMGDT</vt:lpstr>
      <vt:lpstr>Source Sans Pro</vt:lpstr>
      <vt:lpstr>Cambria Math</vt:lpstr>
      <vt:lpstr>Calibri</vt:lpstr>
      <vt:lpstr>微软雅黑</vt:lpstr>
      <vt:lpstr>Arial Unicode MS</vt:lpstr>
      <vt:lpstr>Calibri Light</vt:lpstr>
      <vt:lpstr>等线</vt:lpstr>
      <vt:lpstr>Toots Regular</vt:lpstr>
      <vt:lpstr>Saturday Sans Regular</vt:lpstr>
      <vt:lpstr>Imperial Sans Text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Keyang Zhang</dc:creator>
  <cp:lastModifiedBy>Yixuan</cp:lastModifiedBy>
  <cp:revision>4</cp:revision>
  <dcterms:created xsi:type="dcterms:W3CDTF">2023-05-27T22:39:00Z</dcterms:created>
  <dcterms:modified xsi:type="dcterms:W3CDTF">2025-08-27T21:04:45Z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6D0578F08A7C4D71BC9CBFEDBFE28922_12</vt:lpwstr>
  </property>
  <property fmtid="{D5CDD505-2E9C-101B-9397-08002B2CF9AE}" pid="3" name="KSOProductBuildVer">
    <vt:lpwstr>2052-12.1.0.21915</vt:lpwstr>
  </property>
</Properties>
</file>